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9" r:id="rId3"/>
    <p:sldId id="259" r:id="rId4"/>
    <p:sldId id="260" r:id="rId5"/>
    <p:sldId id="261" r:id="rId6"/>
    <p:sldId id="257" r:id="rId7"/>
    <p:sldId id="258" r:id="rId8"/>
    <p:sldId id="262" r:id="rId9"/>
    <p:sldId id="264" r:id="rId10"/>
    <p:sldId id="266" r:id="rId11"/>
    <p:sldId id="270" r:id="rId12"/>
    <p:sldId id="268" r:id="rId13"/>
    <p:sldId id="267" r:id="rId14"/>
    <p:sldId id="263" r:id="rId15"/>
    <p:sldId id="265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80" autoAdjust="0"/>
    <p:restoredTop sz="94660"/>
  </p:normalViewPr>
  <p:slideViewPr>
    <p:cSldViewPr snapToGrid="0">
      <p:cViewPr varScale="1">
        <p:scale>
          <a:sx n="84" d="100"/>
          <a:sy n="84" d="100"/>
        </p:scale>
        <p:origin x="4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4DE6F-469A-4713-AD17-0E08A1970DD2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79902B-5EF0-49BD-AA1C-24D156B4C7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583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to come on this : QAM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9902B-5EF0-49BD-AA1C-24D156B4C76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765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9902B-5EF0-49BD-AA1C-24D156B4C76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0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HF skywave propagation is a horrible path for data, particularly phase response across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PACTOR protocols adapt modulation and FEC coding to channel conditions to maximize throughput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Pactor</a:t>
            </a:r>
            <a:r>
              <a:rPr lang="en-US" dirty="0"/>
              <a:t> 2, 3, and 4 are proprietary to SCS GmbH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Pactor</a:t>
            </a:r>
            <a:r>
              <a:rPr lang="en-US" dirty="0"/>
              <a:t> 4 exceeds the 300 baud limit imposed by FCC, but is legal in much of the world.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79902B-5EF0-49BD-AA1C-24D156B4C76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274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C65CC-D470-4D9C-B3D5-6350C5C799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488C58-1039-4478-B289-BF6B2EF66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BF61D9-3984-4311-A1C9-9FB557CC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59FAE-1AC1-42C0-B47C-480A176E9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314F0-C57E-4452-943E-3C68831B6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090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17DC9-7283-4862-90AE-DD4EC20B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4EF92A-B143-48FF-81DD-DE3DC403C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B3CC4-B5C5-4C12-B1E7-22B69736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34D79-EF69-43C2-8748-4C57888A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DDC084-859F-4764-B1CA-FCF6A74D1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19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718E61-9865-41A5-9BF6-2A966355F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24A68-23DD-498A-9219-4D36648FF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C267B-E1FD-41BA-803B-9851E8F5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A4E11-4B15-42CF-B6C0-A8B77C96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9F0C37-F7C4-4212-AF24-46ADDC506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462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2753-A983-4E09-8592-A8731A9FA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DCE4F-5B16-4924-9381-413FFDFBE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03CFFC-CD9F-440C-9CFF-B384DB68C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E0350-3766-45BE-A5A0-4C6F70CA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F51E1A-39DE-42B5-89A8-E75F0C89A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9276E-CC24-420E-8D28-B32565D1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FEA04-EDF2-40F2-ABC5-6F91378FA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945FB-9BB9-41F3-A4DE-BA117A942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5944F-9B38-4796-B0F8-2D025F925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DC639-7C5A-4637-81E2-36F40389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8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1EA9C-82EE-474E-A10B-AB312D32F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07659-5F58-4A62-8B53-4D963CC7F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896CC-76F9-4F4F-8F65-734FC3873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31E675-C367-4EB4-927B-EA105862C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F0491-CE20-4A1D-B034-E54CACB9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CEE3ED-3482-42C6-B776-9CCD3364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1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005CA-94E6-4F75-B763-D52E3971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95183D-FE4A-4368-887D-420C97AC9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B96B92-3400-43BE-A520-4A31F2952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B6144-4699-4C23-AD71-2610F294CC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13AEC7-4E48-40D1-9FDA-F6230EA8D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8BD483-9251-4EAE-A7B3-E4B7149A4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9478C5-B923-4138-A828-464F1FC80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8117E-A425-452A-A657-277B6451B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66914-7C61-441B-B04D-7E28C728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049AD8-7472-42A1-8660-5E6C3CB61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7E19E2-2B6E-425C-B3B3-2A60001D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040939-E635-4117-876C-4DBFFB0B4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7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BC0476-AC35-4847-8F40-0D5AFB052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7E7EB-322F-4FDD-A77F-49CFB33F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52C33-D438-4E05-BB07-463AAFF0C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5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AF27-2087-42BB-9473-E4E14073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08342-04AC-45D8-A9EF-BCABE97151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34509-E009-412D-BE95-AA1E2C2C3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DAB57-733F-4159-8F58-C53D7766A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06C65-9D97-492C-9442-7F3CD3C3E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B4C357-F997-4362-ACB2-17E1070E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14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7B6C-31F9-497C-A55B-8DFA667C7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F23720-8306-46AE-B197-BA4DF051E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3BA6A-18AE-4305-9DAF-8B982580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583936-FE9E-4094-9B36-B99416E7B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915A0-325E-4F7E-A0AA-DFA2DCD7A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46F54-C115-41DA-88FC-3A922CDBE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92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10732E-956D-4392-872E-915D8858E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9D6CD-54F2-4042-9038-524B7E8A1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F458F-998E-446D-9DC1-9DC9EDF2E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8D54-24AA-484D-A4B0-12C41D4C5FDB}" type="datetimeFigureOut">
              <a:rPr lang="en-US" smtClean="0"/>
              <a:t>9/27/2021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729EDE-51EB-4308-BDF0-E3EA160C08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162FA-DB80-4457-A8AF-5FABE2AE3E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77197-87B8-4BA3-B9C3-39CB9FE94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4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7C563-2C92-46A4-85F6-F4BAF4D9D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5736" y="136917"/>
            <a:ext cx="10500527" cy="1249047"/>
          </a:xfrm>
        </p:spPr>
        <p:txBody>
          <a:bodyPr>
            <a:normAutofit/>
          </a:bodyPr>
          <a:lstStyle/>
          <a:p>
            <a:r>
              <a:rPr lang="en-US" sz="4400" b="1" dirty="0"/>
              <a:t>Digital Wireless Communications</a:t>
            </a:r>
            <a:br>
              <a:rPr lang="en-US" dirty="0"/>
            </a:br>
            <a:r>
              <a:rPr lang="en-US" sz="3200" dirty="0"/>
              <a:t>Waveforms and Protocols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9762C9-0AFF-4D1F-B521-83A8BEA09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566279"/>
            <a:ext cx="9144000" cy="5154804"/>
          </a:xfrm>
        </p:spPr>
        <p:txBody>
          <a:bodyPr/>
          <a:lstStyle/>
          <a:p>
            <a:pPr algn="l"/>
            <a:r>
              <a:rPr lang="en-US" b="1" dirty="0"/>
              <a:t>Common Modulation Waveforms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ASK  (Amplitude Shift Keying)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FSK  (Frequency Shift Keying)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PSK  (Phase Shift Keying)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QAM  (Quadrature Amplitude Modulation)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OFDM (Orthogonal Frequency Division Multiplex)</a:t>
            </a:r>
          </a:p>
          <a:p>
            <a:pPr algn="l"/>
            <a:r>
              <a:rPr lang="en-US" b="1" dirty="0"/>
              <a:t>Common Amateur Protocols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CW (very basic ASK)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RTTY  (FSK)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FT4/FT8  (FSK)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C4FM  (FSK)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PACTOR 1/2/3/4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b="1" dirty="0"/>
              <a:t>VARA, OLIVIA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E612DB-713B-4948-B959-1427EBFA768D}"/>
              </a:ext>
            </a:extLst>
          </p:cNvPr>
          <p:cNvSpPr txBox="1"/>
          <p:nvPr/>
        </p:nvSpPr>
        <p:spPr>
          <a:xfrm>
            <a:off x="9947868" y="6413306"/>
            <a:ext cx="19795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K1VX   September 2021</a:t>
            </a:r>
          </a:p>
        </p:txBody>
      </p:sp>
    </p:spTree>
    <p:extLst>
      <p:ext uri="{BB962C8B-B14F-4D97-AF65-F5344CB8AC3E}">
        <p14:creationId xmlns:p14="http://schemas.microsoft.com/office/powerpoint/2010/main" val="2418178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EC0D5-0D35-472E-90C9-F5FA9A65D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8067"/>
          </a:xfrm>
        </p:spPr>
        <p:txBody>
          <a:bodyPr/>
          <a:lstStyle/>
          <a:p>
            <a:pPr algn="ctr"/>
            <a:r>
              <a:rPr lang="en-US" b="1" dirty="0"/>
              <a:t>QAM (Quadrature Amplitude Modulation)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0B8C1-6A9A-4DEA-8778-75062F6352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739"/>
            <a:ext cx="10891684" cy="472992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Two inputs in Quadrature (90° out of phase), each amplitude (ASK) modulated with a portion of the bits being transported by the symbol.</a:t>
            </a:r>
          </a:p>
          <a:p>
            <a:r>
              <a:rPr lang="en-US" dirty="0"/>
              <a:t>Add them together, producing an amplitude and phase modulated waveform.</a:t>
            </a:r>
          </a:p>
          <a:p>
            <a:r>
              <a:rPr lang="en-US" dirty="0"/>
              <a:t>Most common formats: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u="sng" dirty="0"/>
              <a:t>MOD</a:t>
            </a:r>
            <a:r>
              <a:rPr lang="en-US" dirty="0"/>
              <a:t>		   </a:t>
            </a:r>
            <a:r>
              <a:rPr lang="en-US" u="sng" dirty="0"/>
              <a:t>Bits/Symbol</a:t>
            </a:r>
            <a:r>
              <a:rPr lang="en-US" dirty="0"/>
              <a:t>		</a:t>
            </a:r>
            <a:r>
              <a:rPr lang="en-US" u="sng" dirty="0"/>
              <a:t>Possible Values</a:t>
            </a:r>
          </a:p>
          <a:p>
            <a:pPr marL="457200" lvl="1" indent="0">
              <a:buNone/>
            </a:pPr>
            <a:r>
              <a:rPr lang="en-US" dirty="0"/>
              <a:t>     16-QAM			4			 16</a:t>
            </a:r>
          </a:p>
          <a:p>
            <a:pPr marL="457200" lvl="1" indent="0">
              <a:buNone/>
            </a:pPr>
            <a:r>
              <a:rPr lang="en-US" dirty="0"/>
              <a:t>     64-QAM			6			 64</a:t>
            </a:r>
          </a:p>
          <a:p>
            <a:pPr marL="457200" lvl="1" indent="0">
              <a:buNone/>
            </a:pPr>
            <a:r>
              <a:rPr lang="en-US" dirty="0"/>
              <a:t>   256-QAM			8			256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Higher SNR is required to decode higher-level modulation</a:t>
            </a:r>
          </a:p>
          <a:p>
            <a:r>
              <a:rPr lang="en-US" dirty="0"/>
              <a:t>Constellation can be square or concentric</a:t>
            </a:r>
          </a:p>
          <a:p>
            <a:r>
              <a:rPr lang="en-US" dirty="0"/>
              <a:t>Fourier Transform used to separate magnitude of I and Q phases and match it to a set of bits</a:t>
            </a:r>
          </a:p>
        </p:txBody>
      </p:sp>
    </p:spTree>
    <p:extLst>
      <p:ext uri="{BB962C8B-B14F-4D97-AF65-F5344CB8AC3E}">
        <p14:creationId xmlns:p14="http://schemas.microsoft.com/office/powerpoint/2010/main" val="2876812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1B900-A554-474F-94DE-D2FF7B4AF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473" y="365125"/>
            <a:ext cx="11369963" cy="854075"/>
          </a:xfrm>
        </p:spPr>
        <p:txBody>
          <a:bodyPr/>
          <a:lstStyle/>
          <a:p>
            <a:r>
              <a:rPr lang="en-US" b="1" dirty="0"/>
              <a:t>OFDM (Orthogonal Frequency Division Multiplex)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7F2B1-0D6C-46D2-96A3-F0E2E1B41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1" y="1336097"/>
            <a:ext cx="10864273" cy="4889212"/>
          </a:xfrm>
        </p:spPr>
        <p:txBody>
          <a:bodyPr>
            <a:normAutofit/>
          </a:bodyPr>
          <a:lstStyle/>
          <a:p>
            <a:r>
              <a:rPr lang="en-US" dirty="0"/>
              <a:t>Multi-carrier technology</a:t>
            </a:r>
          </a:p>
          <a:p>
            <a:pPr lvl="1"/>
            <a:r>
              <a:rPr lang="en-US" dirty="0"/>
              <a:t>Peak-to-average power ratio (PAPR) is much higher than single carrier</a:t>
            </a:r>
          </a:p>
          <a:p>
            <a:pPr lvl="1"/>
            <a:r>
              <a:rPr lang="en-US" dirty="0"/>
              <a:t>Require higher power, more linearity in power amplifier</a:t>
            </a:r>
          </a:p>
          <a:p>
            <a:r>
              <a:rPr lang="en-US" dirty="0"/>
              <a:t>Allows more bits to be transported at a given symbol rate</a:t>
            </a:r>
          </a:p>
          <a:p>
            <a:pPr lvl="1"/>
            <a:r>
              <a:rPr lang="en-US" dirty="0"/>
              <a:t>Can be used to comply with our archaic FCC “baud rate” limit</a:t>
            </a:r>
          </a:p>
          <a:p>
            <a:r>
              <a:rPr lang="en-US" dirty="0"/>
              <a:t>Processed by Fast Fourier Transform (FFT) to extract amplitude and phase for each subcarrier</a:t>
            </a:r>
          </a:p>
          <a:p>
            <a:r>
              <a:rPr lang="en-US" sz="2400" dirty="0"/>
              <a:t>Side note: a 10 MHz 4G LTE OFDM downlink channel is composed of 600 subcarriers, each of which can be BPSK, QPSK, 16-QAM, 64-QAM.</a:t>
            </a:r>
            <a:br>
              <a:rPr lang="en-US" sz="2400" dirty="0"/>
            </a:br>
            <a:r>
              <a:rPr lang="en-US" sz="2400" dirty="0"/>
              <a:t>Symbol rate is 15 kHz.  Decoded by 1024-point FFT. Uplink channel is converted (via inverse FFT) to single-carrier (SC-FDMA) to make life easier on the mobile transmitter (and its battery)</a:t>
            </a:r>
          </a:p>
        </p:txBody>
      </p:sp>
    </p:spTree>
    <p:extLst>
      <p:ext uri="{BB962C8B-B14F-4D97-AF65-F5344CB8AC3E}">
        <p14:creationId xmlns:p14="http://schemas.microsoft.com/office/powerpoint/2010/main" val="1209989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C78A-D4B0-4969-925B-E1FC243B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5774"/>
          </a:xfrm>
        </p:spPr>
        <p:txBody>
          <a:bodyPr/>
          <a:lstStyle/>
          <a:p>
            <a:r>
              <a:rPr lang="en-US" b="1" dirty="0"/>
              <a:t>16-QAM: Concentric or Square Constellation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A90434-DE1F-44D7-8990-C2F2EC6DD2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64" y="2432116"/>
            <a:ext cx="5270780" cy="274320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496416-9E1B-4115-AF70-F76FD66529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7658" y="1739999"/>
            <a:ext cx="4416792" cy="439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742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83868-DB5F-41DE-99F3-0E6B10342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115" y="365125"/>
            <a:ext cx="7371762" cy="784945"/>
          </a:xfrm>
        </p:spPr>
        <p:txBody>
          <a:bodyPr/>
          <a:lstStyle/>
          <a:p>
            <a:pPr algn="ctr"/>
            <a:r>
              <a:rPr lang="en-US" b="1" dirty="0"/>
              <a:t>16-QAM Square Constellation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8190EB-B29D-4F97-BD71-082F0695C9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306" y="2192325"/>
            <a:ext cx="3050535" cy="4372722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80E57D-CBBB-4658-9087-9A59A44B53B0}"/>
              </a:ext>
            </a:extLst>
          </p:cNvPr>
          <p:cNvSpPr txBox="1"/>
          <p:nvPr/>
        </p:nvSpPr>
        <p:spPr>
          <a:xfrm>
            <a:off x="838200" y="1348032"/>
            <a:ext cx="4835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the SNR decreases, the constellation degrades and the likelihood of an error increases.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EB7E8FE-5A1B-412B-9249-BC721AA1A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241" y="2422400"/>
            <a:ext cx="4648710" cy="462517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306429D-055D-4C6B-A85F-B9CCAEDA4FA8}"/>
              </a:ext>
            </a:extLst>
          </p:cNvPr>
          <p:cNvSpPr txBox="1"/>
          <p:nvPr/>
        </p:nvSpPr>
        <p:spPr>
          <a:xfrm>
            <a:off x="6096000" y="1326630"/>
            <a:ext cx="4835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Gray Code: adjacent points differ by only one bit, minimizing bit errors when the wrong point is chosen. Facilitates error correction.</a:t>
            </a:r>
          </a:p>
        </p:txBody>
      </p:sp>
    </p:spTree>
    <p:extLst>
      <p:ext uri="{BB962C8B-B14F-4D97-AF65-F5344CB8AC3E}">
        <p14:creationId xmlns:p14="http://schemas.microsoft.com/office/powerpoint/2010/main" val="2363254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42E42-C658-4157-809F-B19475D5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15" y="365125"/>
            <a:ext cx="10515600" cy="79115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Common Amateur VHF/UHF Digital Voice Protocols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3AB6A17-3B96-41B9-84F8-D1C911AC72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09985" y="982326"/>
            <a:ext cx="10372030" cy="5875674"/>
          </a:xfrm>
        </p:spPr>
      </p:pic>
    </p:spTree>
    <p:extLst>
      <p:ext uri="{BB962C8B-B14F-4D97-AF65-F5344CB8AC3E}">
        <p14:creationId xmlns:p14="http://schemas.microsoft.com/office/powerpoint/2010/main" val="15259120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0D6FD-F92E-40BE-8186-8E11F674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7213" y="90468"/>
            <a:ext cx="8257880" cy="584939"/>
          </a:xfrm>
        </p:spPr>
        <p:txBody>
          <a:bodyPr>
            <a:noAutofit/>
          </a:bodyPr>
          <a:lstStyle/>
          <a:p>
            <a:r>
              <a:rPr lang="en-US" sz="3600" b="1" dirty="0"/>
              <a:t>Other Common HF Digital Protocols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3B42985-9241-42E6-B4F0-C3A2317E3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665813"/>
              </p:ext>
            </p:extLst>
          </p:nvPr>
        </p:nvGraphicFramePr>
        <p:xfrm>
          <a:off x="678731" y="645827"/>
          <a:ext cx="11133055" cy="61217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594">
                  <a:extLst>
                    <a:ext uri="{9D8B030D-6E8A-4147-A177-3AD203B41FA5}">
                      <a16:colId xmlns:a16="http://schemas.microsoft.com/office/drawing/2014/main" val="3134986773"/>
                    </a:ext>
                  </a:extLst>
                </a:gridCol>
                <a:gridCol w="1612422">
                  <a:extLst>
                    <a:ext uri="{9D8B030D-6E8A-4147-A177-3AD203B41FA5}">
                      <a16:colId xmlns:a16="http://schemas.microsoft.com/office/drawing/2014/main" val="1634654713"/>
                    </a:ext>
                  </a:extLst>
                </a:gridCol>
                <a:gridCol w="2309567">
                  <a:extLst>
                    <a:ext uri="{9D8B030D-6E8A-4147-A177-3AD203B41FA5}">
                      <a16:colId xmlns:a16="http://schemas.microsoft.com/office/drawing/2014/main" val="162558776"/>
                    </a:ext>
                  </a:extLst>
                </a:gridCol>
                <a:gridCol w="1241897">
                  <a:extLst>
                    <a:ext uri="{9D8B030D-6E8A-4147-A177-3AD203B41FA5}">
                      <a16:colId xmlns:a16="http://schemas.microsoft.com/office/drawing/2014/main" val="2767344067"/>
                    </a:ext>
                  </a:extLst>
                </a:gridCol>
                <a:gridCol w="4621575">
                  <a:extLst>
                    <a:ext uri="{9D8B030D-6E8A-4147-A177-3AD203B41FA5}">
                      <a16:colId xmlns:a16="http://schemas.microsoft.com/office/drawing/2014/main" val="2840634286"/>
                    </a:ext>
                  </a:extLst>
                </a:gridCol>
              </a:tblGrid>
              <a:tr h="789176">
                <a:tc>
                  <a:txBody>
                    <a:bodyPr/>
                    <a:lstStyle/>
                    <a:p>
                      <a:r>
                        <a:rPr lang="en-US" dirty="0"/>
                        <a:t>Protocol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Speed (bps, physical) 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Modulation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Symbols per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Application / 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1104719"/>
                  </a:ext>
                </a:extLst>
              </a:tr>
              <a:tr h="692876">
                <a:tc>
                  <a:txBody>
                    <a:bodyPr/>
                    <a:lstStyle/>
                    <a:p>
                      <a:r>
                        <a:rPr lang="en-US" dirty="0"/>
                        <a:t>PACTOR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100-200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FSK (2-tone, 200 Hz spacing)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Data/email, Automatic Repeat Request, (ARQ), 16-bit CRC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“Long-haul” option (extends ARQ timing)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592137"/>
                  </a:ext>
                </a:extLst>
              </a:tr>
              <a:tr h="412651">
                <a:tc>
                  <a:txBody>
                    <a:bodyPr/>
                    <a:lstStyle/>
                    <a:p>
                      <a:r>
                        <a:rPr lang="en-US" dirty="0"/>
                        <a:t>PACTOR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100-700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16PSK, 200 Hz spacing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Data/email (ARQ), 1/2 – 7/8 rate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420079"/>
                  </a:ext>
                </a:extLst>
              </a:tr>
              <a:tr h="989823">
                <a:tc>
                  <a:txBody>
                    <a:bodyPr/>
                    <a:lstStyle/>
                    <a:p>
                      <a:r>
                        <a:rPr lang="en-US" dirty="0"/>
                        <a:t>PACTOR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200-3600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BPSK, QPSK </a:t>
                      </a:r>
                      <a:br>
                        <a:rPr lang="en-US" dirty="0"/>
                      </a:br>
                      <a:r>
                        <a:rPr lang="en-US" dirty="0"/>
                        <a:t>2-18 tones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Data/email (ARQ)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Adaptive, 6 speed levels, propagation-dependent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2385275"/>
                  </a:ext>
                </a:extLst>
              </a:tr>
              <a:tr h="692876">
                <a:tc>
                  <a:txBody>
                    <a:bodyPr/>
                    <a:lstStyle/>
                    <a:p>
                      <a:r>
                        <a:rPr lang="en-US" dirty="0"/>
                        <a:t>PACTOR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FSK, QPSK, 8PSK, 16QAM, 32QAM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Data/email (ARQ)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Not legal in US due to symbol rate &gt; 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756758"/>
                  </a:ext>
                </a:extLst>
              </a:tr>
              <a:tr h="989823">
                <a:tc>
                  <a:txBody>
                    <a:bodyPr/>
                    <a:lstStyle/>
                    <a:p>
                      <a:r>
                        <a:rPr lang="en-US" dirty="0"/>
                        <a:t>VARA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FSK, QPSK, 8PSK, 16QAM, 32QAM </a:t>
                      </a:r>
                      <a:br>
                        <a:rPr lang="en-US" dirty="0"/>
                      </a:br>
                      <a:r>
                        <a:rPr lang="en-US" dirty="0"/>
                        <a:t>3-59 carriers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Data/email</a:t>
                      </a:r>
                      <a:b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</a:b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586538"/>
                  </a:ext>
                </a:extLst>
              </a:tr>
              <a:tr h="692876">
                <a:tc>
                  <a:txBody>
                    <a:bodyPr/>
                    <a:lstStyle/>
                    <a:p>
                      <a:r>
                        <a:rPr lang="en-US" dirty="0"/>
                        <a:t>OLIVIA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~ 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FSK (4-32 tones), 31.25 Hz spacing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31.25 - 125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ASCII, FEC (forward error correction)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87389"/>
                  </a:ext>
                </a:extLst>
              </a:tr>
              <a:tr h="395929">
                <a:tc>
                  <a:txBody>
                    <a:bodyPr/>
                    <a:lstStyle/>
                    <a:p>
                      <a:r>
                        <a:rPr lang="en-US" dirty="0"/>
                        <a:t>DRM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4.5K-72K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OFDM, 88-460 carriers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4.5-20 kHz channel</a:t>
                      </a:r>
                    </a:p>
                    <a:p>
                      <a:r>
                        <a:rPr lang="en-US" dirty="0"/>
                        <a:t>BC audio, AAC 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7649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118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709C5-B50E-4170-AA33-8AB3C8B84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84" y="-21841"/>
            <a:ext cx="9078012" cy="879213"/>
          </a:xfrm>
        </p:spPr>
        <p:txBody>
          <a:bodyPr/>
          <a:lstStyle/>
          <a:p>
            <a:r>
              <a:rPr lang="en-US" b="1" dirty="0"/>
              <a:t>Thoughts on “DSP” in Amateur Radios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F0C639-745A-418D-8BF7-0C0CDF24FAC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044" y="701036"/>
            <a:ext cx="4486901" cy="182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7FE1F5-22B9-4A23-86EC-A305C701284E}"/>
              </a:ext>
            </a:extLst>
          </p:cNvPr>
          <p:cNvSpPr txBox="1"/>
          <p:nvPr/>
        </p:nvSpPr>
        <p:spPr>
          <a:xfrm>
            <a:off x="331312" y="701036"/>
            <a:ext cx="1186068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Introduced about 30 years ago for Audio and Low-IF 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Noise reduction / Notch filters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Flexible filtering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Transmit audio compression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Most ham radios still use </a:t>
            </a:r>
            <a:r>
              <a:rPr lang="en-US" dirty="0" err="1"/>
              <a:t>superhet</a:t>
            </a:r>
            <a:r>
              <a:rPr lang="en-US" dirty="0"/>
              <a:t> front end with some low </a:t>
            </a:r>
          </a:p>
          <a:p>
            <a:pPr lvl="1"/>
            <a:r>
              <a:rPr lang="en-US" dirty="0"/>
              <a:t>frequency digital processing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Direct-sampling</a:t>
            </a:r>
            <a:r>
              <a:rPr lang="en-US" dirty="0"/>
              <a:t> amateur radios have appeared in recent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High performance Analog-to-Digital Converters (ADC) and Field Programmable Gate Arrays (FPGA) arrived!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Directly samples the amplified antenna input (e.g. the whole HF spectrum, VHF, low UHF) with minimal filtering ahead of the ADC, passing samples directly into the FPGA for Digital Down-Conversion, Filtering, Detection,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ICOM 7300, 7610, 9700, </a:t>
            </a:r>
            <a:r>
              <a:rPr lang="en-US" dirty="0" err="1"/>
              <a:t>Elecraft</a:t>
            </a:r>
            <a:r>
              <a:rPr lang="en-US" dirty="0"/>
              <a:t> K4, Flex, Apache ANAN (open source)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May use under-sampling or block down-converters for higher frequencies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ICOM 9700: direct sampling at 196.608 </a:t>
            </a:r>
            <a:r>
              <a:rPr lang="en-US" dirty="0" err="1"/>
              <a:t>Msps</a:t>
            </a:r>
            <a:r>
              <a:rPr lang="en-US" dirty="0"/>
              <a:t> (49.152 MHz x4) for 2M, UHF (</a:t>
            </a:r>
            <a:r>
              <a:rPr lang="en-US" dirty="0" err="1"/>
              <a:t>undersampling</a:t>
            </a:r>
            <a:r>
              <a:rPr lang="en-US" dirty="0"/>
              <a:t>), block downconverter to 311-371 MHz for 1.2 GHz band; Tx Digital-to-Analog Converter (DAC) sample rate is 1179.648 MHz (49.152 MHz x 24).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Performance is mostly determined by ADC and clock “jitter”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Clock is single-frequency, so cleaner than typical VFO (synthesizer)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“Gain” doesn’t drop at higher multiples of Fs, provided that input BW of ADC is adequate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(e.g., </a:t>
            </a:r>
            <a:r>
              <a:rPr lang="en-US" dirty="0" err="1"/>
              <a:t>Yaesu</a:t>
            </a:r>
            <a:r>
              <a:rPr lang="en-US" dirty="0"/>
              <a:t> FT-10) use direct sampling only for spectrum scope, </a:t>
            </a:r>
            <a:r>
              <a:rPr lang="en-US" dirty="0" err="1"/>
              <a:t>superhet</a:t>
            </a:r>
            <a:r>
              <a:rPr lang="en-US" dirty="0"/>
              <a:t> for signal processing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Superhet</a:t>
            </a:r>
            <a:r>
              <a:rPr lang="en-US" dirty="0"/>
              <a:t> is adequate for  most amateur narrowband purposes, though fully-digital does add flexibility and some possibilities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Pre-distortion for </a:t>
            </a:r>
            <a:r>
              <a:rPr lang="en-US" u="sng" dirty="0"/>
              <a:t>very</a:t>
            </a:r>
            <a:r>
              <a:rPr lang="en-US" dirty="0"/>
              <a:t> clean transmitter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Some have dual Rx inputs to enable diversity</a:t>
            </a:r>
          </a:p>
        </p:txBody>
      </p:sp>
    </p:spTree>
    <p:extLst>
      <p:ext uri="{BB962C8B-B14F-4D97-AF65-F5344CB8AC3E}">
        <p14:creationId xmlns:p14="http://schemas.microsoft.com/office/powerpoint/2010/main" val="3843098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15753-4779-45E9-812B-6A5FE6AEA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804"/>
          </a:xfrm>
        </p:spPr>
        <p:txBody>
          <a:bodyPr/>
          <a:lstStyle/>
          <a:p>
            <a:pPr algn="ctr"/>
            <a:r>
              <a:rPr lang="en-US" b="1" dirty="0"/>
              <a:t>ICOM 9700 Block Diagram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753CA49E-9822-4790-949C-AEEB123B74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4" y="1081929"/>
            <a:ext cx="9945279" cy="559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11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A718C-1F5E-448C-AECC-706A5AF18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3564"/>
            <a:ext cx="10511673" cy="5373399"/>
          </a:xfrm>
        </p:spPr>
        <p:txBody>
          <a:bodyPr>
            <a:normAutofit fontScale="92500"/>
          </a:bodyPr>
          <a:lstStyle/>
          <a:p>
            <a:r>
              <a:rPr lang="en-US" sz="4000" dirty="0"/>
              <a:t>  Many things happen to an electromagnetic wave after it is launched from your antenna</a:t>
            </a:r>
          </a:p>
          <a:p>
            <a:pPr lvl="1"/>
            <a:r>
              <a:rPr lang="en-US" sz="3600" i="1" dirty="0"/>
              <a:t>  All of them are bad, especially for digital decoding</a:t>
            </a:r>
          </a:p>
          <a:p>
            <a:r>
              <a:rPr lang="en-US" sz="4000" dirty="0"/>
              <a:t>  Goal is to design for maximum throughput using minimum resources</a:t>
            </a:r>
          </a:p>
          <a:p>
            <a:r>
              <a:rPr lang="en-US" sz="4300" dirty="0"/>
              <a:t> </a:t>
            </a:r>
            <a:r>
              <a:rPr lang="en-US" sz="3900" dirty="0"/>
              <a:t>Audio/video can usually “cover up” some errors</a:t>
            </a:r>
          </a:p>
          <a:p>
            <a:r>
              <a:rPr lang="en-US" sz="4000" dirty="0"/>
              <a:t>Data or executable code need to be 100% accurate -- requires more complex error detection/correction and mechanism for re-transmission (ARQ)</a:t>
            </a:r>
          </a:p>
        </p:txBody>
      </p:sp>
    </p:spTree>
    <p:extLst>
      <p:ext uri="{BB962C8B-B14F-4D97-AF65-F5344CB8AC3E}">
        <p14:creationId xmlns:p14="http://schemas.microsoft.com/office/powerpoint/2010/main" val="429307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7504-FCB5-4BC2-BE51-177E5BA3C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6500" cy="752475"/>
          </a:xfrm>
        </p:spPr>
        <p:txBody>
          <a:bodyPr/>
          <a:lstStyle/>
          <a:p>
            <a:pPr algn="ctr"/>
            <a:r>
              <a:rPr lang="en-US" b="1" dirty="0"/>
              <a:t>Metrics for Digital Comm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33E82-0930-448A-ACB7-FCD24D5D1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74" y="1263639"/>
            <a:ext cx="11067473" cy="526694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For Amateur, it’s Bits/Hz: How much data can be transferred in a given bandwidth under realistic channel conditions</a:t>
            </a:r>
          </a:p>
          <a:p>
            <a:pPr lvl="1"/>
            <a:r>
              <a:rPr lang="en-US" sz="2800" dirty="0"/>
              <a:t>At HF, the ionosphere is an unstable, unpredictable reflector</a:t>
            </a:r>
          </a:p>
          <a:p>
            <a:pPr lvl="1"/>
            <a:r>
              <a:rPr lang="en-US" sz="2800" dirty="0"/>
              <a:t>Important for narrowband systems (ham, private/public safety)</a:t>
            </a:r>
          </a:p>
          <a:p>
            <a:r>
              <a:rPr lang="en-US" sz="3200" dirty="0"/>
              <a:t>For public (cellular systems) it’s Bits/Hz/Area</a:t>
            </a:r>
          </a:p>
          <a:p>
            <a:pPr lvl="1"/>
            <a:r>
              <a:rPr lang="en-US" sz="2800" dirty="0"/>
              <a:t>How many customers can I serve in my licensed bandwidth in a given area</a:t>
            </a:r>
          </a:p>
          <a:p>
            <a:pPr lvl="1"/>
            <a:r>
              <a:rPr lang="en-US" sz="2800" dirty="0"/>
              <a:t>Maximize Frequency Re-use</a:t>
            </a:r>
          </a:p>
          <a:p>
            <a:pPr lvl="2"/>
            <a:r>
              <a:rPr lang="en-US" sz="2400" dirty="0"/>
              <a:t>3G and 4G cellular networks re-use frequencies in every sector of every site</a:t>
            </a:r>
          </a:p>
          <a:p>
            <a:pPr lvl="1"/>
            <a:r>
              <a:rPr lang="en-US" sz="2800" dirty="0"/>
              <a:t>Important to keep customers happy and stay in business</a:t>
            </a:r>
          </a:p>
          <a:p>
            <a:r>
              <a:rPr lang="en-US" sz="3200" dirty="0"/>
              <a:t>Shannon Limit: the “Holy Grail” 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2000" dirty="0"/>
              <a:t>C: bits/sec, B: Hz</a:t>
            </a: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2614E3-2B99-4B4D-983D-030B3E7838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5708607"/>
            <a:ext cx="2840579" cy="784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599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500AE-FA19-41AB-9C46-C07184BD2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785" y="71427"/>
            <a:ext cx="9366504" cy="767559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Extra Class Exam Pool Question E8C02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6C7E-401C-48DE-A018-FF292E4FE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77" y="962994"/>
            <a:ext cx="11821212" cy="4768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0000"/>
                </a:solidFill>
                <a:effectLst/>
              </a:rPr>
              <a:t>What is the definition of </a:t>
            </a:r>
            <a:r>
              <a:rPr lang="en-US" b="1" u="sng" dirty="0">
                <a:solidFill>
                  <a:srgbClr val="000000"/>
                </a:solidFill>
                <a:effectLst/>
              </a:rPr>
              <a:t>symbol rate</a:t>
            </a:r>
            <a:r>
              <a:rPr lang="en-US" b="1" dirty="0">
                <a:solidFill>
                  <a:srgbClr val="000000"/>
                </a:solidFill>
                <a:effectLst/>
              </a:rPr>
              <a:t> in a digital transmission?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A0A09F"/>
                </a:solidFill>
                <a:effectLst/>
              </a:rPr>
              <a:t>A. The number of control characters in a message packet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rgbClr val="A0A09F"/>
                </a:solidFill>
                <a:effectLst/>
              </a:rPr>
              <a:t>B. The duration of each bit in a message sent over the air</a:t>
            </a:r>
            <a:endParaRPr lang="en-US" dirty="0">
              <a:effectLst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effectLst/>
              </a:rPr>
              <a:t>C.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 rate at which the waveform of a transmitted signal changes to convey information</a:t>
            </a:r>
          </a:p>
          <a:p>
            <a:r>
              <a:rPr lang="en-US" dirty="0">
                <a:solidFill>
                  <a:srgbClr val="A0A09F"/>
                </a:solidFill>
                <a:effectLst/>
              </a:rPr>
              <a:t>D. The number of characters carried per second by the station-to-station link </a:t>
            </a:r>
            <a:endParaRPr lang="en-US" dirty="0">
              <a:effectLst/>
            </a:endParaRPr>
          </a:p>
          <a:p>
            <a:endParaRPr lang="en-US" dirty="0"/>
          </a:p>
          <a:p>
            <a:r>
              <a:rPr lang="en-US" b="1" i="1" u="sng" dirty="0">
                <a:solidFill>
                  <a:srgbClr val="FF0000"/>
                </a:solidFill>
              </a:rPr>
              <a:t>C</a:t>
            </a:r>
            <a:r>
              <a:rPr lang="en-US" i="1" dirty="0">
                <a:solidFill>
                  <a:srgbClr val="FF0000"/>
                </a:solidFill>
              </a:rPr>
              <a:t>  “Waveform” consists of </a:t>
            </a:r>
            <a:r>
              <a:rPr lang="en-US" b="1" i="1" dirty="0">
                <a:solidFill>
                  <a:srgbClr val="FF0000"/>
                </a:solidFill>
              </a:rPr>
              <a:t>frequency, phase, amplitude, or some combination </a:t>
            </a:r>
            <a:r>
              <a:rPr lang="en-US" i="1" dirty="0">
                <a:solidFill>
                  <a:srgbClr val="FF0000"/>
                </a:solidFill>
              </a:rPr>
              <a:t>– on one or more synchronized carriers</a:t>
            </a:r>
          </a:p>
          <a:p>
            <a:r>
              <a:rPr lang="en-US" i="1" dirty="0">
                <a:solidFill>
                  <a:srgbClr val="FF0000"/>
                </a:solidFill>
              </a:rPr>
              <a:t>More combinations =&gt; more bits per symbol, but higher Signal-to-Noise Ratio (SNR) is needed to distinguish between them in the decoder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“Symbol” = “Baud”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160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3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4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4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A1CDC-8F78-4D51-89C2-804CDECD3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9213" y="392583"/>
            <a:ext cx="6364224" cy="85976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Sidebar: Digital Voice Coder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924C7-D3DF-44F0-9541-2D876ABD7F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581" y="1252347"/>
            <a:ext cx="11049000" cy="5029936"/>
          </a:xfrm>
        </p:spPr>
        <p:txBody>
          <a:bodyPr>
            <a:normAutofit/>
          </a:bodyPr>
          <a:lstStyle/>
          <a:p>
            <a:r>
              <a:rPr lang="en-US" dirty="0"/>
              <a:t>Narrowband digital voice usually (always?) uses Digital Voice Systems (DVSI) proprietary Advanced Multi-Band Excitation (AMBE</a:t>
            </a:r>
            <a:r>
              <a:rPr lang="en-US" baseline="30000" dirty="0"/>
              <a:t>©</a:t>
            </a:r>
            <a:r>
              <a:rPr lang="en-US" dirty="0"/>
              <a:t>) voice coder.</a:t>
            </a:r>
          </a:p>
          <a:p>
            <a:pPr lvl="1"/>
            <a:r>
              <a:rPr lang="en-US" dirty="0"/>
              <a:t>Converts a voice bandwidth analog signal to ~3600 bits/sec data stream.</a:t>
            </a:r>
          </a:p>
          <a:p>
            <a:pPr lvl="1"/>
            <a:r>
              <a:rPr lang="en-US" dirty="0"/>
              <a:t>Models human speech and vocal tract</a:t>
            </a:r>
          </a:p>
          <a:p>
            <a:pPr lvl="2"/>
            <a:r>
              <a:rPr lang="en-US" dirty="0"/>
              <a:t>Horrible for music, worse for data</a:t>
            </a:r>
          </a:p>
          <a:p>
            <a:pPr lvl="1"/>
            <a:r>
              <a:rPr lang="en-US" dirty="0"/>
              <a:t>Packed into frames for transport over a data path</a:t>
            </a:r>
          </a:p>
          <a:p>
            <a:pPr lvl="1"/>
            <a:r>
              <a:rPr lang="en-US" dirty="0"/>
              <a:t>Voice (or video) frames must be processed on time and in order (an issue over the Internet) to “play.”  Jitter buffer and “cover-up” mechanisms.</a:t>
            </a:r>
          </a:p>
          <a:p>
            <a:pPr lvl="1"/>
            <a:r>
              <a:rPr lang="en-US" dirty="0"/>
              <a:t>Noticeably lower quality than broadband coders used in cellular networks, but “good enough”</a:t>
            </a:r>
          </a:p>
          <a:p>
            <a:pPr lvl="1"/>
            <a:r>
              <a:rPr lang="en-US" dirty="0"/>
              <a:t>Degrades significantly if coded more than once (analog -&gt; digital -&gt; analog -&gt; digital -&gt; analog)</a:t>
            </a:r>
          </a:p>
          <a:p>
            <a:pPr lvl="2"/>
            <a:r>
              <a:rPr lang="en-US" dirty="0"/>
              <a:t>P25 avoids this wherever possible</a:t>
            </a:r>
          </a:p>
        </p:txBody>
      </p:sp>
    </p:spTree>
    <p:extLst>
      <p:ext uri="{BB962C8B-B14F-4D97-AF65-F5344CB8AC3E}">
        <p14:creationId xmlns:p14="http://schemas.microsoft.com/office/powerpoint/2010/main" val="3536583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3952A-D4DD-4214-83F4-48A3E9939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71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Amplitude Shift Keying (ASK)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9B4D0-8B04-420D-8B5B-C3E65AE2E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30" y="3626573"/>
            <a:ext cx="4411481" cy="960506"/>
          </a:xfrm>
        </p:spPr>
        <p:txBody>
          <a:bodyPr/>
          <a:lstStyle/>
          <a:p>
            <a:r>
              <a:rPr lang="en-US" dirty="0"/>
              <a:t>CW (on-off keying) is the most basic form of ASK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845F81-CB2B-4EBF-AF46-AAC25AE54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5111" y="1092559"/>
            <a:ext cx="6991297" cy="262173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9892F1-B39B-410B-9399-C57FEA249E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819" y="4483276"/>
            <a:ext cx="4297851" cy="220801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24B7BDC-2DDE-4E72-A74D-2BF6DD588E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5111" y="3714296"/>
            <a:ext cx="6991297" cy="30758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7D4511-545E-48C9-A384-65BA359E3A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03" y="1015365"/>
            <a:ext cx="3727397" cy="243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9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480ED-7FBC-4DCA-A7A3-D537B73F4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037" y="55157"/>
            <a:ext cx="10515600" cy="614146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Frequency Shift Keying (FSK)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4AF63-BFA5-4045-B358-23BA2E2B2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726" y="708415"/>
            <a:ext cx="6350000" cy="6066147"/>
          </a:xfrm>
        </p:spPr>
        <p:txBody>
          <a:bodyPr>
            <a:noAutofit/>
          </a:bodyPr>
          <a:lstStyle/>
          <a:p>
            <a:r>
              <a:rPr lang="en-US" sz="1600" b="1" dirty="0"/>
              <a:t>Shift among two or more frequencies for each symbol</a:t>
            </a:r>
          </a:p>
          <a:p>
            <a:pPr lvl="1"/>
            <a:r>
              <a:rPr lang="en-US" sz="1400" b="1" dirty="0"/>
              <a:t>“single carrier” with constant amplitude</a:t>
            </a:r>
          </a:p>
          <a:p>
            <a:pPr lvl="1"/>
            <a:r>
              <a:rPr lang="en-US" sz="1400" dirty="0"/>
              <a:t>Can avoid phase discontinuities at symbol boundaries</a:t>
            </a:r>
          </a:p>
          <a:p>
            <a:r>
              <a:rPr lang="en-US" sz="1400" b="1" dirty="0"/>
              <a:t>RTTY</a:t>
            </a:r>
          </a:p>
          <a:p>
            <a:pPr lvl="1"/>
            <a:r>
              <a:rPr lang="en-US" sz="1400" dirty="0"/>
              <a:t>170 / 850 Hz frequency shift</a:t>
            </a:r>
          </a:p>
          <a:p>
            <a:pPr lvl="1"/>
            <a:r>
              <a:rPr lang="en-US" sz="1400" dirty="0"/>
              <a:t>45.45 baud (symbols/sec), synchronized to legacy Teletype machine mechanics</a:t>
            </a:r>
          </a:p>
          <a:p>
            <a:pPr lvl="1"/>
            <a:r>
              <a:rPr lang="en-US" sz="1400" dirty="0"/>
              <a:t>5 bits/character (32 possible combinations) </a:t>
            </a:r>
            <a:r>
              <a:rPr lang="en-US" sz="1400" dirty="0" err="1"/>
              <a:t>Baudot</a:t>
            </a:r>
            <a:r>
              <a:rPr lang="en-US" sz="1400" dirty="0"/>
              <a:t>, </a:t>
            </a:r>
            <a:r>
              <a:rPr lang="en-US" sz="1400" dirty="0" err="1"/>
              <a:t>Ltrs</a:t>
            </a:r>
            <a:r>
              <a:rPr lang="en-US" sz="1400" dirty="0"/>
              <a:t>/Figs shift, no lower case</a:t>
            </a:r>
          </a:p>
          <a:p>
            <a:pPr lvl="1"/>
            <a:r>
              <a:rPr lang="en-US" sz="1400" dirty="0"/>
              <a:t>Very old protocol, easy to “decode” with two audio passband L-C filters</a:t>
            </a:r>
          </a:p>
          <a:p>
            <a:pPr lvl="1"/>
            <a:r>
              <a:rPr lang="en-US" sz="1400" u="sng" dirty="0"/>
              <a:t>Very</a:t>
            </a:r>
            <a:r>
              <a:rPr lang="en-US" sz="1400" dirty="0"/>
              <a:t> spectrally inefficient</a:t>
            </a:r>
          </a:p>
          <a:p>
            <a:r>
              <a:rPr lang="en-US" sz="1400" b="1" dirty="0"/>
              <a:t>WSPR/FT4</a:t>
            </a:r>
            <a:r>
              <a:rPr lang="en-US" sz="1400" dirty="0"/>
              <a:t>/</a:t>
            </a:r>
            <a:r>
              <a:rPr lang="en-US" sz="1400" b="1" dirty="0"/>
              <a:t>FT8</a:t>
            </a:r>
          </a:p>
          <a:p>
            <a:pPr lvl="1"/>
            <a:r>
              <a:rPr lang="en-US" sz="1400" dirty="0"/>
              <a:t>WSPR: one of 4 tones, 1.4648 baud, spaced 1.4648 Hz apart, 6Hz BW</a:t>
            </a:r>
          </a:p>
          <a:p>
            <a:pPr lvl="1"/>
            <a:r>
              <a:rPr lang="en-US" sz="1400" dirty="0"/>
              <a:t>FT4: 20.833... baud, one of 4 tones spaced 23.4 Hz apart, 90 Hz BW</a:t>
            </a:r>
          </a:p>
          <a:p>
            <a:pPr lvl="1"/>
            <a:r>
              <a:rPr lang="en-US" sz="1400" dirty="0"/>
              <a:t>FT8: 6.25 baud, one of 8 tones spaced 6.25 Hz apart, 50 Hz BW</a:t>
            </a:r>
          </a:p>
          <a:p>
            <a:pPr lvl="1"/>
            <a:r>
              <a:rPr lang="en-US" sz="1400" dirty="0"/>
              <a:t>Frequency transitions smoothed in </a:t>
            </a:r>
            <a:r>
              <a:rPr lang="en-US" sz="1400" dirty="0" err="1"/>
              <a:t>Guassian</a:t>
            </a:r>
            <a:r>
              <a:rPr lang="en-US" sz="1400" dirty="0"/>
              <a:t> filter to minimize occupied bandwidth</a:t>
            </a:r>
          </a:p>
          <a:p>
            <a:r>
              <a:rPr lang="en-US" sz="1400" b="1" dirty="0"/>
              <a:t>4FSK/C4FM (Fusion, DMR, P25)</a:t>
            </a:r>
          </a:p>
          <a:p>
            <a:pPr lvl="1"/>
            <a:r>
              <a:rPr lang="en-US" sz="1400" dirty="0"/>
              <a:t>Each symbol is one of 4 frequencies, 31.25 symbols/second =&gt; 9600 bps</a:t>
            </a:r>
          </a:p>
          <a:p>
            <a:r>
              <a:rPr lang="en-US" sz="1400" b="1" dirty="0"/>
              <a:t>OLIVIA (HF)</a:t>
            </a:r>
          </a:p>
          <a:p>
            <a:pPr lvl="1"/>
            <a:r>
              <a:rPr lang="en-US" sz="1400" dirty="0"/>
              <a:t>Each symbol is one of 32 frequencies, 4800 symbols/second =&gt; 9600 bps</a:t>
            </a:r>
          </a:p>
          <a:p>
            <a:pPr lvl="2"/>
            <a:r>
              <a:rPr lang="en-US" sz="1400" dirty="0"/>
              <a:t>Adaptive, supports 2</a:t>
            </a:r>
            <a:r>
              <a:rPr lang="en-US" sz="1400" baseline="30000" dirty="0"/>
              <a:t>n </a:t>
            </a:r>
            <a:r>
              <a:rPr lang="en-US" sz="1400" dirty="0"/>
              <a:t>up to 256 tones, FEC coding</a:t>
            </a:r>
            <a:endParaRPr lang="en-US" sz="1400" b="1" dirty="0"/>
          </a:p>
          <a:p>
            <a:r>
              <a:rPr lang="en-US" sz="1400" b="1" dirty="0"/>
              <a:t>GMSK (D-Star, GSM cellular)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E4AAD8-53E9-4F02-B009-AD295D19A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726" y="1719600"/>
            <a:ext cx="5573780" cy="4100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43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1E4B9-10A1-485C-BA1F-7DB03C22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764" y="185293"/>
            <a:ext cx="5656072" cy="890651"/>
          </a:xfrm>
        </p:spPr>
        <p:txBody>
          <a:bodyPr/>
          <a:lstStyle/>
          <a:p>
            <a:pPr algn="ctr"/>
            <a:r>
              <a:rPr lang="en-US" b="1" dirty="0"/>
              <a:t>Phase Shift Keying (PSK)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FEF16-A0A3-41DE-B577-246D32EB4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699" y="3429000"/>
            <a:ext cx="11201794" cy="3177031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Phase of the carrier assigned for each symbol</a:t>
            </a:r>
          </a:p>
          <a:p>
            <a:pPr lvl="1"/>
            <a:r>
              <a:rPr lang="en-US" dirty="0"/>
              <a:t>BPSK (binary phase shift keying): 1 bit per symbol</a:t>
            </a:r>
          </a:p>
          <a:p>
            <a:pPr lvl="1"/>
            <a:r>
              <a:rPr lang="en-US" dirty="0"/>
              <a:t>QPSK (quadrature phase shift keying): 2 bits per symbol</a:t>
            </a:r>
          </a:p>
          <a:p>
            <a:pPr lvl="1"/>
            <a:r>
              <a:rPr lang="en-US" dirty="0"/>
              <a:t>8PSK (8-phase shift keying): 3 bits per symbol . . .</a:t>
            </a:r>
          </a:p>
          <a:p>
            <a:r>
              <a:rPr lang="en-US" b="1" dirty="0"/>
              <a:t>Phase discontinuities increase occupied bandwidth </a:t>
            </a:r>
            <a:r>
              <a:rPr lang="en-US" dirty="0"/>
              <a:t>--  filtering (commonly root-raised cosine) is applied to minimize bandwidth</a:t>
            </a:r>
          </a:p>
          <a:p>
            <a:r>
              <a:rPr lang="en-US" b="1" dirty="0"/>
              <a:t>PSK31:  31.25 baud (symbols/sec), BPSK or QPSK</a:t>
            </a:r>
          </a:p>
          <a:p>
            <a:pPr lvl="1"/>
            <a:r>
              <a:rPr lang="en-US" dirty="0"/>
              <a:t>BPK or QPSK, symbol amplitude is shaped as sine function to reduce occupied bandwidth</a:t>
            </a:r>
          </a:p>
          <a:p>
            <a:pPr lvl="1"/>
            <a:r>
              <a:rPr lang="en-US" dirty="0"/>
              <a:t>BW ~ 60 Hz</a:t>
            </a:r>
          </a:p>
          <a:p>
            <a:pPr lvl="1"/>
            <a:r>
              <a:rPr lang="en-US" dirty="0"/>
              <a:t>“</a:t>
            </a:r>
            <a:r>
              <a:rPr lang="en-US" dirty="0" err="1"/>
              <a:t>Varicode</a:t>
            </a:r>
            <a:r>
              <a:rPr lang="en-US" dirty="0"/>
              <a:t>” – shorter bit patterns assigned to more common characters</a:t>
            </a:r>
          </a:p>
          <a:p>
            <a:pPr lvl="2"/>
            <a:r>
              <a:rPr lang="en-US" dirty="0"/>
              <a:t>Up to 10 bits represent the entire 128 ASCII characters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C967F1-3963-4319-AF57-E3B277F7D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0" y="1092015"/>
            <a:ext cx="7219754" cy="23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4705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3098E-4B6E-4C1A-A7F3-C2B86E98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8039"/>
          </a:xfrm>
        </p:spPr>
        <p:txBody>
          <a:bodyPr/>
          <a:lstStyle/>
          <a:p>
            <a:pPr algn="ctr"/>
            <a:r>
              <a:rPr lang="en-US" b="1" dirty="0"/>
              <a:t>Quadrature Phase Shift Keying (QPSK)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D504C9E-034E-451E-A3B9-71F2047E24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9983" y="1601450"/>
            <a:ext cx="3061594" cy="3191712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351664F-CD07-4812-BE34-1128119DC005}"/>
              </a:ext>
            </a:extLst>
          </p:cNvPr>
          <p:cNvSpPr txBox="1"/>
          <p:nvPr/>
        </p:nvSpPr>
        <p:spPr>
          <a:xfrm>
            <a:off x="1214736" y="4793162"/>
            <a:ext cx="5961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Waveform</a:t>
            </a:r>
            <a:r>
              <a:rPr lang="en-US" dirty="0"/>
              <a:t>: I and Q inputs are 90 degrees out of phase. Each is multiplied by its data (1=1; 0=-1).   Add them together. “Signal” will be filtered before transmission.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646957-83EB-4BA6-BEF2-646AA5893D40}"/>
              </a:ext>
            </a:extLst>
          </p:cNvPr>
          <p:cNvSpPr txBox="1"/>
          <p:nvPr/>
        </p:nvSpPr>
        <p:spPr>
          <a:xfrm>
            <a:off x="8214360" y="4981448"/>
            <a:ext cx="3672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Constellation Diagram:</a:t>
            </a:r>
          </a:p>
          <a:p>
            <a:r>
              <a:rPr lang="en-US" b="1" dirty="0"/>
              <a:t>   QPSK with Gray Coding</a:t>
            </a:r>
            <a:endParaRPr lang="en-US" dirty="0"/>
          </a:p>
          <a:p>
            <a:r>
              <a:rPr lang="en-US" dirty="0"/>
              <a:t>Adjacent symbols vary by only 1 bit – minimizes bit errors and facilitates error correction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08CB1A8-65F7-4E6A-878C-4FB61D6CA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76" y="1413164"/>
            <a:ext cx="7963607" cy="33984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9A75FB9-37AE-4657-A739-A7C86B77FCAE}"/>
              </a:ext>
            </a:extLst>
          </p:cNvPr>
          <p:cNvSpPr txBox="1"/>
          <p:nvPr/>
        </p:nvSpPr>
        <p:spPr>
          <a:xfrm>
            <a:off x="838200" y="5657671"/>
            <a:ext cx="6458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en-US" dirty="0"/>
            </a:br>
            <a:r>
              <a:rPr lang="en-US" dirty="0"/>
              <a:t>MSK144 is a form of “Offset QPSK” optimized for Meteor Scatter.</a:t>
            </a:r>
          </a:p>
          <a:p>
            <a:r>
              <a:rPr lang="en-US" dirty="0"/>
              <a:t>2K baud, 1KHz </a:t>
            </a:r>
            <a:r>
              <a:rPr lang="en-US" dirty="0" err="1"/>
              <a:t>freq</a:t>
            </a:r>
            <a:r>
              <a:rPr lang="en-US" dirty="0"/>
              <a:t> offset. Input data stream is offset by ½ symbol between I and Q channels.</a:t>
            </a:r>
          </a:p>
        </p:txBody>
      </p:sp>
    </p:spTree>
    <p:extLst>
      <p:ext uri="{BB962C8B-B14F-4D97-AF65-F5344CB8AC3E}">
        <p14:creationId xmlns:p14="http://schemas.microsoft.com/office/powerpoint/2010/main" val="1450701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7367</TotalTime>
  <Words>1850</Words>
  <Application>Microsoft Office PowerPoint</Application>
  <PresentationFormat>Widescreen</PresentationFormat>
  <Paragraphs>187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Digital Wireless Communications Waveforms and Protocols</vt:lpstr>
      <vt:lpstr>PowerPoint Presentation</vt:lpstr>
      <vt:lpstr>Metrics for Digital Comm Systems</vt:lpstr>
      <vt:lpstr>Extra Class Exam Pool Question E8C02</vt:lpstr>
      <vt:lpstr>Sidebar: Digital Voice Coder</vt:lpstr>
      <vt:lpstr>Amplitude Shift Keying (ASK)</vt:lpstr>
      <vt:lpstr>Frequency Shift Keying (FSK)</vt:lpstr>
      <vt:lpstr>Phase Shift Keying (PSK)</vt:lpstr>
      <vt:lpstr>Quadrature Phase Shift Keying (QPSK)</vt:lpstr>
      <vt:lpstr>QAM (Quadrature Amplitude Modulation)</vt:lpstr>
      <vt:lpstr>OFDM (Orthogonal Frequency Division Multiplex)</vt:lpstr>
      <vt:lpstr>16-QAM: Concentric or Square Constellation</vt:lpstr>
      <vt:lpstr>16-QAM Square Constellation</vt:lpstr>
      <vt:lpstr>Common Amateur VHF/UHF Digital Voice Protocols</vt:lpstr>
      <vt:lpstr>Other Common HF Digital Protocols</vt:lpstr>
      <vt:lpstr>Thoughts on “DSP” in Amateur Radios</vt:lpstr>
      <vt:lpstr>ICOM 9700 Block Diagram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Wireless Communications Waveforms and Protocols</dc:title>
  <dc:creator>Donald Mills</dc:creator>
  <cp:lastModifiedBy>Dave Kaun</cp:lastModifiedBy>
  <cp:revision>36</cp:revision>
  <dcterms:created xsi:type="dcterms:W3CDTF">2021-09-16T15:27:05Z</dcterms:created>
  <dcterms:modified xsi:type="dcterms:W3CDTF">2021-09-27T22:24:01Z</dcterms:modified>
</cp:coreProperties>
</file>